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312" r:id="rId4"/>
    <p:sldId id="504" r:id="rId5"/>
    <p:sldId id="505" r:id="rId6"/>
    <p:sldId id="495" r:id="rId7"/>
    <p:sldId id="506" r:id="rId8"/>
    <p:sldId id="268" r:id="rId9"/>
    <p:sldId id="507" r:id="rId10"/>
    <p:sldId id="509" r:id="rId11"/>
    <p:sldId id="512" r:id="rId12"/>
    <p:sldId id="513" r:id="rId13"/>
    <p:sldId id="514" r:id="rId14"/>
    <p:sldId id="515" r:id="rId15"/>
    <p:sldId id="517" r:id="rId16"/>
    <p:sldId id="392" r:id="rId17"/>
    <p:sldId id="393" r:id="rId18"/>
    <p:sldId id="394" r:id="rId19"/>
    <p:sldId id="521" r:id="rId20"/>
    <p:sldId id="522" r:id="rId21"/>
    <p:sldId id="291" r:id="rId22"/>
    <p:sldId id="292" r:id="rId23"/>
    <p:sldId id="525" r:id="rId24"/>
    <p:sldId id="526" r:id="rId25"/>
    <p:sldId id="527" r:id="rId26"/>
    <p:sldId id="529" r:id="rId27"/>
    <p:sldId id="528" r:id="rId28"/>
    <p:sldId id="531" r:id="rId29"/>
    <p:sldId id="53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53A2E-BD86-4EAA-BC96-19E52266C72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F4802-73E4-4CDC-8AAA-F2175B1DE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97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5F41-015B-6B46-6E03-EE6DA9D8A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E327A-72B8-EEE9-FB29-4331CB457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662A-D79C-9FF4-6608-B8974BF3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33B18-F2BE-C5DC-1369-D656B7ED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433C-AC4D-D550-1BC8-A545B962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0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08F3-3BAF-6394-244D-B3914FE4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A0060-885C-868D-9452-9ED727734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76127-758B-BFB5-579B-09047301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1C84F-AE2F-D359-C327-B5CE0D03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9CF0D-F317-E46B-9E42-D23246DF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295DFA-3684-9529-F0B0-BE46CF69ED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DDE71-C008-78E1-5A79-FD861AE9F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0FCF9-29DB-7652-F999-BF9ACC9D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1EA59-6CCD-AAB2-0FEB-198AC91C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0F715-95A7-761E-925F-F97F589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9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61B1-F0BE-4A7D-B94C-4037EB12B06A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39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4C2-C953-4293-8280-9AE041DDEF79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14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ED96-9F03-4228-9AEF-2624A2B1DE57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4181-7269-4238-AE55-035798B1FD4D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91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9C48-727A-4D51-9711-BD55B1705448}" type="datetime1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11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734FD-848A-49B7-AE53-21AE38E6361B}" type="datetime1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47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2A07-5925-44F4-B49C-71475E9A287B}" type="datetime1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44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13DC-D7E4-4D05-BDF3-44168A941806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3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7E6F-29F5-6E3C-AEE2-AA6F058F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60999-FD2E-5962-BE05-2BB89E5C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AD096-82A1-A77B-0BD9-AA3460FBA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96A2-2D76-3453-4928-D1044395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573FA-8683-BAA5-4866-6BA33AC6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69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7C5B1-8B4A-4C30-B0E0-BBFCB330AC59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84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446C-5DEF-4D10-B2A1-03BFA278BF54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46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9C35-B084-44B5-B4F0-4F8745E45AD8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7228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59A45-84E9-4587-BCBC-B2E42E927652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164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B2B5-DB71-41A7-B3E9-CA1A76FEFD57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30402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0474-4902-491F-95FA-664858C20A59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98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02CB-1712-4175-94FD-E73E690E65D7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52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C1802-16E3-45AF-8C57-A82A6F1D87D4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5F62-9614-AFEF-1560-40DAE1085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E6D1C-672B-0AF5-4619-F957FB12F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EDA06-5C94-CF12-4067-EA321E60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00D6-F140-54E2-ECE5-2FE426F5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D7D44-2890-F106-E2E7-5A248000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65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DA03-F1B1-6A45-AA8B-D3F0DE89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129E9-5526-5C9D-9D68-4F37FD000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9614F-E95E-889C-558A-EF958F0C3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1D854-C914-E6B7-E7F2-72DAB319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9DF3E-DD43-539B-10EF-23F5CCBA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B1447-9D39-E8AF-4A56-43ED77571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2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809D-D329-A2D4-B2DA-87295663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09563-592C-E70F-4B03-22930A38B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B36B2-3650-600B-029F-2FA3F8F3F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EA5F7-19A4-B6CD-F251-CDBF5311C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CDF54-F968-BDE0-D12D-81D256A68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000449-F3F1-44BF-3ACE-4808B3895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ECA8C-36CA-F036-827E-71520B84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B2B47-5881-863C-46AE-80FFFBAA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8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5866-7060-75DD-F0AB-CFAFE49E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AFC67-13E6-1EDD-8062-77531A4B8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71924-CEA6-F3D0-7F38-8D72AA76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7DFE1-1C03-5807-4399-F3D9CC29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9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15B3D-001D-EE95-2AE4-361CF145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2267C-B5C6-F175-44B4-790451ADE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C5AB8-4F6C-5A56-36F4-2796AE02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4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7990-0BA1-9DC7-45D9-181C5B915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9EFA-6081-A4C1-05A0-46EA84A8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9420B-CFEC-C771-0965-BBB0A162B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6A327-1D7A-7AA0-F0BD-53FA9408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BD22F-F250-8DB7-A9CA-29E75197E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CF9B3-640C-1A6E-1CB3-9F429993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3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421A-3E96-F28A-3931-ACB70A04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2ACA5-CD6B-CB02-16BD-246328FA3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E87C5-4727-38FF-DA01-DA0762A80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CFF99-9BF7-BC17-5D86-32FA92E3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3AE5D-1729-FA5E-7443-8C316D25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DD749-709E-EE0E-6EAE-0DF408C6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1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BA2978-0699-919D-3536-A5A02540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F3094-FD51-51E0-39BA-1191B5505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9144D-1266-C275-6A96-54059CE07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7D105-8286-40FB-9BF3-9B93CB62EB8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034AE-8567-9693-9014-E7581D077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3C8BB-708D-AB6D-AFA2-044AE89E6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77638-ADFD-4E61-90C2-3A8A2D737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68844-A870-4321-A0A8-7B9B49250D83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3D1F577-7E55-4B7B-BBD2-DB4270687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2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B037-D3DA-B094-70AB-88CCE69467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CC96F-6474-40F1-AA80-69CFE4923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0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Pictures\2- cat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9" r="3318"/>
          <a:stretch/>
        </p:blipFill>
        <p:spPr bwMode="auto">
          <a:xfrm>
            <a:off x="2728685" y="2498268"/>
            <a:ext cx="7097486" cy="393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3A16B-E342-9020-3A0B-CE4A475A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7527C-A776-371A-8EF6-A4794E2BD026}"/>
              </a:ext>
            </a:extLst>
          </p:cNvPr>
          <p:cNvSpPr txBox="1"/>
          <p:nvPr/>
        </p:nvSpPr>
        <p:spPr>
          <a:xfrm>
            <a:off x="2554514" y="787782"/>
            <a:ext cx="6415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2. Category values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FE2E7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We will create categories for STL method and a category for number of production method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First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: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In order to create categories of assets  follow this steps on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tha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app </a:t>
            </a:r>
          </a:p>
        </p:txBody>
      </p:sp>
    </p:spTree>
    <p:extLst>
      <p:ext uri="{BB962C8B-B14F-4D97-AF65-F5344CB8AC3E}">
        <p14:creationId xmlns:p14="http://schemas.microsoft.com/office/powerpoint/2010/main" val="253143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C733-01B5-C72C-76B6-C1E88B00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- we have to create the major category</a:t>
            </a:r>
            <a:br>
              <a:rPr lang="en-US" sz="2000" b="1" dirty="0"/>
            </a:br>
            <a:r>
              <a:rPr lang="en-US" sz="2000" b="1" dirty="0">
                <a:solidFill>
                  <a:schemeClr val="tx1"/>
                </a:solidFill>
              </a:rPr>
              <a:t>Fill in </a:t>
            </a:r>
            <a:r>
              <a:rPr lang="en-US" sz="2000" b="1" dirty="0">
                <a:solidFill>
                  <a:srgbClr val="7030A0"/>
                </a:solidFill>
              </a:rPr>
              <a:t>application </a:t>
            </a:r>
            <a:r>
              <a:rPr lang="en-US" sz="2000" b="1" dirty="0">
                <a:solidFill>
                  <a:schemeClr val="tx1"/>
                </a:solidFill>
              </a:rPr>
              <a:t>(assets), </a:t>
            </a:r>
            <a:r>
              <a:rPr lang="en-US" sz="2000" b="1" dirty="0">
                <a:solidFill>
                  <a:srgbClr val="7030A0"/>
                </a:solidFill>
              </a:rPr>
              <a:t>title</a:t>
            </a:r>
            <a:r>
              <a:rPr lang="en-US" sz="2000" b="1" dirty="0">
                <a:solidFill>
                  <a:schemeClr val="tx1"/>
                </a:solidFill>
              </a:rPr>
              <a:t> (category flix field), </a:t>
            </a:r>
            <a:r>
              <a:rPr lang="en-US" sz="2000" b="1" dirty="0">
                <a:solidFill>
                  <a:srgbClr val="7030A0"/>
                </a:solidFill>
              </a:rPr>
              <a:t>segment</a:t>
            </a:r>
            <a:r>
              <a:rPr lang="en-US" sz="2000" b="1" dirty="0">
                <a:solidFill>
                  <a:schemeClr val="tx1"/>
                </a:solidFill>
              </a:rPr>
              <a:t> (major category)</a:t>
            </a:r>
          </a:p>
        </p:txBody>
      </p:sp>
      <p:pic>
        <p:nvPicPr>
          <p:cNvPr id="3074" name="Picture 2" descr="D:\Pictures\3 ca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207" y="1741870"/>
            <a:ext cx="8166250" cy="37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C456D-7D95-5A3C-EB38-EE81185C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199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559" y="512462"/>
            <a:ext cx="8911687" cy="12808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Now: we will enter the major category</a:t>
            </a:r>
            <a:endParaRPr lang="hi-IN" sz="2000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57" y="1526458"/>
            <a:ext cx="6763657" cy="38050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29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 </a:t>
            </a:r>
            <a:r>
              <a:rPr lang="en-US" sz="2000" b="1" dirty="0">
                <a:solidFill>
                  <a:srgbClr val="002060"/>
                </a:solidFill>
              </a:rPr>
              <a:t>to Create minor category</a:t>
            </a:r>
            <a:br>
              <a:rPr lang="en-US" sz="2000" b="1" dirty="0">
                <a:solidFill>
                  <a:srgbClr val="002060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we have to choose one of our major category in the independent value as shown</a:t>
            </a:r>
            <a:endParaRPr lang="hi-IN" sz="2000" b="1" dirty="0">
              <a:solidFill>
                <a:schemeClr val="tx1"/>
              </a:solidFill>
            </a:endParaRPr>
          </a:p>
        </p:txBody>
      </p:sp>
      <p:pic>
        <p:nvPicPr>
          <p:cNvPr id="5122" name="Picture 2" descr="D:\Pictures\5 ca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96" y="1589548"/>
            <a:ext cx="4921747" cy="367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AEC14-8C91-6694-8BA6-F668D188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6" y="1589548"/>
            <a:ext cx="5428343" cy="36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6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640" y="512462"/>
            <a:ext cx="4490046" cy="12808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Minor Category for Cars </a:t>
            </a:r>
            <a:br>
              <a:rPr lang="en-US" sz="2000" b="1" dirty="0"/>
            </a:br>
            <a:r>
              <a:rPr lang="en-US" sz="2000" b="1" dirty="0"/>
              <a:t>(Nissan , Isuzu , Chevrolet, Toyota)</a:t>
            </a:r>
            <a:endParaRPr lang="hi-IN" sz="2000" b="1" dirty="0"/>
          </a:p>
        </p:txBody>
      </p:sp>
      <p:pic>
        <p:nvPicPr>
          <p:cNvPr id="7170" name="Picture 2" descr="D:\Pictures\7 ca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16" y="1793352"/>
            <a:ext cx="5306142" cy="402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4050B-D832-3363-ADF0-1E2BE7B9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885" y="1889432"/>
            <a:ext cx="5509115" cy="3834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729D2D-9F48-811D-C6BB-82AA3DC1C3A5}"/>
              </a:ext>
            </a:extLst>
          </p:cNvPr>
          <p:cNvSpPr txBox="1"/>
          <p:nvPr/>
        </p:nvSpPr>
        <p:spPr>
          <a:xfrm>
            <a:off x="6926610" y="653143"/>
            <a:ext cx="4733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Minor Category for Air Conditioning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1B4E6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(lg, sharp,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1B4E6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unionaire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1B4E6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32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DDF3-43CB-507E-6EAA-7895C3E4F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67286"/>
            <a:ext cx="8915400" cy="564393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>
                <a:solidFill>
                  <a:srgbClr val="FFC000"/>
                </a:solidFill>
              </a:rPr>
              <a:t>second:</a:t>
            </a:r>
            <a:r>
              <a:rPr lang="en-US" b="1" dirty="0"/>
              <a:t> Creating Category for Number of Production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3A16B-E342-9020-3A0B-CE4A475A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96231-6E8E-14B8-8334-4F8693C7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176337"/>
            <a:ext cx="58293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8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20BF52-013A-4B37-8E2A-780F642F5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4177" y="53254"/>
            <a:ext cx="5103289" cy="34021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C456D-7D95-5A3C-EB38-EE81185C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0D03AE-20B4-1F5D-69F0-12359A54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71" y="3201892"/>
            <a:ext cx="5181930" cy="340219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AF1D7F-A0C9-4669-313A-69E4BB3FCBA6}"/>
              </a:ext>
            </a:extLst>
          </p:cNvPr>
          <p:cNvSpPr/>
          <p:nvPr/>
        </p:nvSpPr>
        <p:spPr>
          <a:xfrm>
            <a:off x="2027824" y="798489"/>
            <a:ext cx="4572000" cy="15052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entury Gothic"/>
                <a:ea typeface="+mn-ea"/>
                <a:cs typeface="+mn-cs"/>
              </a:rPr>
              <a:t>1. Create IP phones as major category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20BEC7-E4B9-AB08-F8E9-990C3D9F9845}"/>
              </a:ext>
            </a:extLst>
          </p:cNvPr>
          <p:cNvSpPr/>
          <p:nvPr/>
        </p:nvSpPr>
        <p:spPr>
          <a:xfrm flipH="1">
            <a:off x="7176354" y="3455448"/>
            <a:ext cx="4572000" cy="314863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Press the add icon in the tool bar of the program</a:t>
            </a:r>
          </a:p>
        </p:txBody>
      </p:sp>
      <p:pic>
        <p:nvPicPr>
          <p:cNvPr id="10" name="Graphic 9" descr="Medical with solid fill">
            <a:extLst>
              <a:ext uri="{FF2B5EF4-FFF2-40B4-BE49-F238E27FC236}">
                <a16:creationId xmlns:a16="http://schemas.microsoft.com/office/drawing/2014/main" id="{4F52A27A-0AE8-116E-7E9F-52B561B38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4640" y="5029766"/>
            <a:ext cx="507968" cy="5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4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16D13-9445-FD7B-1F50-0ADA7E7F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D91621-6458-DA7E-B5B5-1DE40CAA68C1}"/>
              </a:ext>
            </a:extLst>
          </p:cNvPr>
          <p:cNvSpPr/>
          <p:nvPr/>
        </p:nvSpPr>
        <p:spPr>
          <a:xfrm>
            <a:off x="1725562" y="787782"/>
            <a:ext cx="4498258" cy="13690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2. Create items as minor category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64DCB-883D-1192-BFC3-1BE65F68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95" y="66176"/>
            <a:ext cx="4243285" cy="2854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9626C-E5EF-929C-EDC5-B538DBB8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36" y="3067665"/>
            <a:ext cx="4127244" cy="31493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48613F-864B-7D52-7042-03F32F091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116" y="3067664"/>
            <a:ext cx="4498258" cy="300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3. Location values</a:t>
            </a:r>
            <a:br>
              <a:rPr lang="en-US" sz="2000" b="1" dirty="0"/>
            </a:br>
            <a:r>
              <a:rPr lang="en-US" sz="2000" b="1" dirty="0"/>
              <a:t> </a:t>
            </a:r>
            <a:r>
              <a:rPr lang="en-US" sz="2000" b="1" dirty="0">
                <a:solidFill>
                  <a:schemeClr val="tx1"/>
                </a:solidFill>
              </a:rPr>
              <a:t>for creating location click setup – financial – flix field – key - values</a:t>
            </a:r>
            <a:endParaRPr lang="hi-IN" sz="2000" b="1" dirty="0">
              <a:solidFill>
                <a:schemeClr val="tx1"/>
              </a:solidFill>
            </a:endParaRPr>
          </a:p>
        </p:txBody>
      </p:sp>
      <p:pic>
        <p:nvPicPr>
          <p:cNvPr id="33794" name="Picture 2" descr="D:\Pictures\1 loca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478" y="2020529"/>
            <a:ext cx="7388941" cy="472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342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D:\Pictures\2 loc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05" y="1235610"/>
            <a:ext cx="4456354" cy="383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14695-A7C6-9BEE-76EA-DCF191FB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688" y="970344"/>
            <a:ext cx="5550170" cy="43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436A-C629-C5E3-7E29-84060F8BB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998482"/>
            <a:ext cx="8915399" cy="1743959"/>
          </a:xfrm>
        </p:spPr>
        <p:txBody>
          <a:bodyPr anchor="t"/>
          <a:lstStyle/>
          <a:p>
            <a:pPr algn="just"/>
            <a:r>
              <a:rPr lang="en-US" dirty="0"/>
              <a:t>Fixed Asset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4A1DB-F7C2-DF47-DD34-BD8921276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053527"/>
            <a:ext cx="8915399" cy="1850136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Team/   G3- Group 1 </a:t>
            </a:r>
          </a:p>
          <a:p>
            <a:pPr algn="ctr"/>
            <a:endParaRPr lang="en-US" sz="20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sz="20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Instructor/ Eng. Ahmed El-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</a:rPr>
              <a:t>zahed</a:t>
            </a:r>
            <a:endParaRPr lang="en-US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ED49CA-24D8-A7E4-8E53-93670531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BEB4E7-CC29-75A9-3089-839A1124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997" y="135090"/>
            <a:ext cx="1918747" cy="163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608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Enter country as USA G1,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Enter state as G1 state </a:t>
            </a:r>
            <a:endParaRPr lang="hi-IN" sz="2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17C7A2-4B33-ED38-32E0-C1F68D428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6" y="1411591"/>
            <a:ext cx="5680494" cy="3627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641FB-BC36-ABDF-FD7B-D59773D1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65" y="1341480"/>
            <a:ext cx="5512329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3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8377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Enter building as 11- G1 Building</a:t>
            </a:r>
            <a:endParaRPr lang="hi-IN" sz="2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0289F21-2F79-A249-F053-BA8298174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638" y="1973943"/>
            <a:ext cx="7532550" cy="39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18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872AFC-CEDA-4F13-A834-8E7E443C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F6A65F-285F-D669-96C9-497D7852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6" y="2380987"/>
            <a:ext cx="4852550" cy="3501653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0592B1-4299-1163-0394-4C5F517CE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380987"/>
            <a:ext cx="4852550" cy="3501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6DDF7-0301-BAF4-E1C5-A7099124604E}"/>
              </a:ext>
            </a:extLst>
          </p:cNvPr>
          <p:cNvSpPr txBox="1"/>
          <p:nvPr/>
        </p:nvSpPr>
        <p:spPr>
          <a:xfrm>
            <a:off x="2554514" y="787782"/>
            <a:ext cx="6429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4. Asset key values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Create key to describing asset.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91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04EEA-CBA7-2DD6-9672-35EA9D4B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42EB1D-39BB-ED5D-187D-CBB8E16BC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45" y="579120"/>
            <a:ext cx="5192095" cy="372872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38984D-BCD1-B799-F3E4-89524D76C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" y="3198917"/>
            <a:ext cx="5192095" cy="356764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E5A40A3-D1A8-B9F4-AE86-8FEA7A00EC80}"/>
              </a:ext>
            </a:extLst>
          </p:cNvPr>
          <p:cNvSpPr/>
          <p:nvPr/>
        </p:nvSpPr>
        <p:spPr>
          <a:xfrm>
            <a:off x="875070" y="1647591"/>
            <a:ext cx="5549541" cy="136107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Structure and segment fill automatically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96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A3CC5-52A4-4863-0067-0DA98E3F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3323A1-63D1-51AB-361F-69D32E8C8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39" y="3516923"/>
            <a:ext cx="3819803" cy="2841519"/>
          </a:xfrm>
          <a:prstGeom prst="rect">
            <a:avLst/>
          </a:prstGeom>
        </p:spPr>
      </p:pic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5514E6-F0D2-EC26-F92D-2C0CEC445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55" y="388516"/>
            <a:ext cx="3891969" cy="295256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95169AC-FDF7-B0BB-7DF2-470B240CC825}"/>
              </a:ext>
            </a:extLst>
          </p:cNvPr>
          <p:cNvSpPr/>
          <p:nvPr/>
        </p:nvSpPr>
        <p:spPr>
          <a:xfrm>
            <a:off x="986658" y="2507063"/>
            <a:ext cx="4227007" cy="166802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Fiscal years is used to determine the asset’s years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3CF4C-6CB7-0D00-0C8A-A5B19DE17030}"/>
              </a:ext>
            </a:extLst>
          </p:cNvPr>
          <p:cNvSpPr txBox="1"/>
          <p:nvPr/>
        </p:nvSpPr>
        <p:spPr>
          <a:xfrm>
            <a:off x="2177143" y="624114"/>
            <a:ext cx="367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5. Fiscal year</a:t>
            </a:r>
          </a:p>
        </p:txBody>
      </p:sp>
    </p:spTree>
    <p:extLst>
      <p:ext uri="{BB962C8B-B14F-4D97-AF65-F5344CB8AC3E}">
        <p14:creationId xmlns:p14="http://schemas.microsoft.com/office/powerpoint/2010/main" val="11840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5ABB77-4A97-671A-8FDD-5381E8935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191" y="2388533"/>
            <a:ext cx="4226083" cy="360273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0BC9A0-EEBD-192B-D658-D471BC0D3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61" y="2306262"/>
            <a:ext cx="4399491" cy="35564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529EF-A0CF-E72B-BAD8-CB448527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959308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98CB3-21D1-71E8-57DB-4912CC5EF353}"/>
              </a:ext>
            </a:extLst>
          </p:cNvPr>
          <p:cNvSpPr txBox="1"/>
          <p:nvPr/>
        </p:nvSpPr>
        <p:spPr>
          <a:xfrm>
            <a:off x="2539999" y="777603"/>
            <a:ext cx="603794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6.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Calender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key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Calendar is used to determine the asset’s month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5A8DC-53EA-C572-CF8A-3F92BF58B71D}"/>
              </a:ext>
            </a:extLst>
          </p:cNvPr>
          <p:cNvSpPr txBox="1"/>
          <p:nvPr/>
        </p:nvSpPr>
        <p:spPr>
          <a:xfrm>
            <a:off x="725714" y="777603"/>
            <a:ext cx="58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22628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C733-01B5-C72C-76B6-C1E88B00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445" y="787782"/>
            <a:ext cx="7530970" cy="1371839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7. Prorate convention</a:t>
            </a:r>
            <a:br>
              <a:rPr lang="en-US" sz="2000" b="1" dirty="0"/>
            </a:br>
            <a:r>
              <a:rPr lang="en-US" sz="2000" b="1" dirty="0">
                <a:solidFill>
                  <a:schemeClr val="tx1"/>
                </a:solidFill>
              </a:rPr>
              <a:t>Prorate conventions is used to determine the month’s depreciation    </a:t>
            </a:r>
            <a:br>
              <a:rPr lang="en-US" sz="1800" b="1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C456D-7D95-5A3C-EB38-EE81185C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1915A-8C0F-3B36-5416-57E9D4197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08" y="2711245"/>
            <a:ext cx="5278602" cy="3841745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623910-5120-A055-9FC4-01ECEC51F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4" y="2711245"/>
            <a:ext cx="5525729" cy="370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6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8. Location </a:t>
            </a:r>
            <a:r>
              <a:rPr lang="en-US" sz="2000" b="1" dirty="0" err="1">
                <a:solidFill>
                  <a:srgbClr val="FF0000"/>
                </a:solidFill>
              </a:rPr>
              <a:t>compination</a:t>
            </a:r>
            <a:br>
              <a:rPr lang="en-US" sz="2000" b="1" dirty="0"/>
            </a:br>
            <a:r>
              <a:rPr lang="en-US" sz="2000" b="1" dirty="0">
                <a:solidFill>
                  <a:schemeClr val="tx1"/>
                </a:solidFill>
              </a:rPr>
              <a:t>Click setup – asset system - location</a:t>
            </a:r>
            <a:endParaRPr lang="hi-IN" sz="2000" b="1" dirty="0">
              <a:solidFill>
                <a:schemeClr val="tx1"/>
              </a:solidFill>
            </a:endParaRPr>
          </a:p>
        </p:txBody>
      </p:sp>
      <p:pic>
        <p:nvPicPr>
          <p:cNvPr id="39938" name="Picture 2" descr="D:\Pictures\7 loc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65" y="1799303"/>
            <a:ext cx="8480322" cy="46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32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D:\Pictures\8 loc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403437"/>
            <a:ext cx="5646057" cy="40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E1060-D2A4-5B68-2F6B-68188364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5" y="1538514"/>
            <a:ext cx="4876800" cy="3916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62C34D-5B39-F8B0-E180-146C2583555E}"/>
              </a:ext>
            </a:extLst>
          </p:cNvPr>
          <p:cNvSpPr txBox="1"/>
          <p:nvPr/>
        </p:nvSpPr>
        <p:spPr>
          <a:xfrm>
            <a:off x="3381829" y="391886"/>
            <a:ext cx="481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Follow the steps to create location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compination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98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32ACB-8B27-F368-37CD-4A1B2EEE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EE3E9A-7E1B-B259-D52B-0A31A1051149}"/>
              </a:ext>
            </a:extLst>
          </p:cNvPr>
          <p:cNvSpPr/>
          <p:nvPr/>
        </p:nvSpPr>
        <p:spPr>
          <a:xfrm>
            <a:off x="1799303" y="1"/>
            <a:ext cx="8917858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4572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Scope Of Project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Accounts …………………………………….4_8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Category values …………………………9_16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Location values ……………………………17_20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Asset key values …………………………..21_22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Fiscal year …………………………………..23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Calendar year ……………………………..24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Prorate convenient ………………………25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Location combination ………………….26_28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Asset key combination …………………29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Book …………………………………………30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Categories …………………………………31_40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Addition …………………………………….41_47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Quick addition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……………………………48_50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Assets from payables ……………….51_73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Production ………………………………74_78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Run depreciation………………………79_81</a:t>
            </a:r>
          </a:p>
          <a:p>
            <a:pPr marL="800100" marR="0" lvl="1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19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5E5F6A-7B0D-BD77-DB4E-87CB79E0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37867-E203-1EAE-70BC-D03EA769256D}"/>
              </a:ext>
            </a:extLst>
          </p:cNvPr>
          <p:cNvSpPr/>
          <p:nvPr/>
        </p:nvSpPr>
        <p:spPr>
          <a:xfrm>
            <a:off x="1735394" y="131933"/>
            <a:ext cx="8917858" cy="6726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Create account …………………………………….82_84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Transfer Journal Entries to GL …………………85_88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Retirement ………………………………………….89_93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Assignment ………………………………………..94_97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Amortization ………………………………………98_101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adjustment ………………………………………..102_115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Transfers …………………………………………..116_130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Changes …………………………………………..131_141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Reclassifications ……………………………………. 142_146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Revaluations ………………………………147_153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Assets from journal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……………………………154_170</a:t>
            </a:r>
            <a:endParaRPr kumimoji="0" 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Greate journal …………………………………….171_172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Auto copy batch ………………………………….173_174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Reverse ……………………………………………..175_181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Enter Currency …………………………………….182_185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Recurring  journal ……………………………….186_192</a:t>
            </a:r>
          </a:p>
          <a:p>
            <a:pPr marL="34290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Closing 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period …………………………………….193_194</a:t>
            </a:r>
            <a:endParaRPr kumimoji="0" 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7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6D7F-43D2-9133-91F1-A36A002D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293" y="1066562"/>
            <a:ext cx="9067263" cy="73274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click </a:t>
            </a:r>
            <a:r>
              <a:rPr lang="ar-EG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on setup – financial – </a:t>
            </a:r>
            <a:r>
              <a:rPr lang="en-US" sz="2800" b="1" dirty="0" err="1">
                <a:solidFill>
                  <a:srgbClr val="FF0000"/>
                </a:solidFill>
              </a:rPr>
              <a:t>flexfields</a:t>
            </a:r>
            <a:r>
              <a:rPr lang="en-US" sz="2800" b="1" dirty="0">
                <a:solidFill>
                  <a:srgbClr val="FF0000"/>
                </a:solidFill>
              </a:rPr>
              <a:t>– key - values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3A16B-E342-9020-3A0B-CE4A475A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050" name="Picture 2" descr="D:\Pictures\2- cat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9" r="3318"/>
          <a:stretch/>
        </p:blipFill>
        <p:spPr bwMode="auto">
          <a:xfrm>
            <a:off x="3672348" y="2237010"/>
            <a:ext cx="5810865" cy="429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1.creating account </a:t>
            </a:r>
            <a:br>
              <a:rPr lang="en-US" sz="2000" b="1" dirty="0"/>
            </a:br>
            <a:r>
              <a:rPr lang="en-US" sz="2000" b="1" dirty="0">
                <a:solidFill>
                  <a:schemeClr val="tx1"/>
                </a:solidFill>
              </a:rPr>
              <a:t>Fill in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application</a:t>
            </a:r>
            <a:r>
              <a:rPr lang="en-US" sz="2000" b="1" dirty="0">
                <a:solidFill>
                  <a:schemeClr val="tx1"/>
                </a:solidFill>
              </a:rPr>
              <a:t> (general ledger),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title</a:t>
            </a:r>
            <a:r>
              <a:rPr lang="en-US" sz="2000" b="1" dirty="0">
                <a:solidFill>
                  <a:schemeClr val="tx1"/>
                </a:solidFill>
              </a:rPr>
              <a:t> ( accounting flix field),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segment </a:t>
            </a:r>
            <a:r>
              <a:rPr lang="en-US" sz="2000" b="1" dirty="0">
                <a:solidFill>
                  <a:schemeClr val="tx1"/>
                </a:solidFill>
              </a:rPr>
              <a:t>( account), then </a:t>
            </a:r>
            <a:r>
              <a:rPr lang="en-US" sz="2000" b="1" dirty="0">
                <a:solidFill>
                  <a:srgbClr val="00B050"/>
                </a:solidFill>
              </a:rPr>
              <a:t>press find</a:t>
            </a:r>
            <a:endParaRPr lang="hi-IN" sz="2000" b="1" dirty="0">
              <a:solidFill>
                <a:srgbClr val="00B050"/>
              </a:solidFill>
            </a:endParaRPr>
          </a:p>
        </p:txBody>
      </p:sp>
      <p:pic>
        <p:nvPicPr>
          <p:cNvPr id="11266" name="Picture 2" descr="D:\Pictures\11 ca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16" y="2182761"/>
            <a:ext cx="7993626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586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- In order to create </a:t>
            </a:r>
            <a:r>
              <a:rPr lang="en-US" sz="2000" b="1" dirty="0" err="1">
                <a:solidFill>
                  <a:schemeClr val="tx1"/>
                </a:solidFill>
              </a:rPr>
              <a:t>aacounts</a:t>
            </a:r>
            <a:r>
              <a:rPr lang="en-US" sz="2000" b="1" dirty="0">
                <a:solidFill>
                  <a:schemeClr val="tx1"/>
                </a:solidFill>
              </a:rPr>
              <a:t> we have to Enter values and accounts as       shown, </a:t>
            </a:r>
            <a:r>
              <a:rPr lang="en-US" sz="2000" b="1" dirty="0">
                <a:solidFill>
                  <a:srgbClr val="00B050"/>
                </a:solidFill>
              </a:rPr>
              <a:t>then press value, hierarchy &amp; qualifiers</a:t>
            </a:r>
            <a:endParaRPr lang="hi-IN" sz="2000" b="1" dirty="0">
              <a:solidFill>
                <a:srgbClr val="00B050"/>
              </a:solidFill>
            </a:endParaRPr>
          </a:p>
        </p:txBody>
      </p:sp>
      <p:pic>
        <p:nvPicPr>
          <p:cNvPr id="12290" name="Picture 2" descr="D:\Pictures\12 c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60" y="1920766"/>
            <a:ext cx="9379975" cy="45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023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Pictures\13 c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8" y="1251513"/>
            <a:ext cx="5457372" cy="435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43DA1-FC5E-98EF-3465-8D49FD78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257" y="2338612"/>
            <a:ext cx="5109705" cy="4354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96ED30-4F8D-A2AA-D17F-95CB2677F72C}"/>
              </a:ext>
            </a:extLst>
          </p:cNvPr>
          <p:cNvSpPr txBox="1"/>
          <p:nvPr/>
        </p:nvSpPr>
        <p:spPr>
          <a:xfrm>
            <a:off x="3710363" y="426927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- The final step for creating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aacounts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6B01FB8-176A-F31E-8364-F05FBFBD83A7}"/>
              </a:ext>
            </a:extLst>
          </p:cNvPr>
          <p:cNvCxnSpPr/>
          <p:nvPr/>
        </p:nvCxnSpPr>
        <p:spPr>
          <a:xfrm>
            <a:off x="5704114" y="3164114"/>
            <a:ext cx="1161143" cy="870857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58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creating department </a:t>
            </a:r>
            <a:br>
              <a:rPr lang="en-US" sz="2000" b="1" dirty="0"/>
            </a:br>
            <a:r>
              <a:rPr lang="en-US" sz="2000" b="1" dirty="0">
                <a:solidFill>
                  <a:schemeClr val="tx1"/>
                </a:solidFill>
              </a:rPr>
              <a:t>enter in </a:t>
            </a:r>
            <a:r>
              <a:rPr lang="en-US" sz="2000" b="1" dirty="0">
                <a:solidFill>
                  <a:srgbClr val="7030A0"/>
                </a:solidFill>
              </a:rPr>
              <a:t>segment</a:t>
            </a:r>
            <a:r>
              <a:rPr lang="en-US" sz="2000" b="1" dirty="0">
                <a:solidFill>
                  <a:schemeClr val="tx1"/>
                </a:solidFill>
              </a:rPr>
              <a:t> (department) and </a:t>
            </a:r>
            <a:r>
              <a:rPr lang="en-US" sz="2000" b="1" dirty="0">
                <a:solidFill>
                  <a:srgbClr val="00B050"/>
                </a:solidFill>
              </a:rPr>
              <a:t>press find 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enter </a:t>
            </a:r>
            <a:r>
              <a:rPr lang="en-US" sz="2000" b="1" dirty="0">
                <a:solidFill>
                  <a:srgbClr val="7030A0"/>
                </a:solidFill>
              </a:rPr>
              <a:t>values and description </a:t>
            </a:r>
            <a:r>
              <a:rPr lang="en-US" sz="2000" b="1" dirty="0">
                <a:solidFill>
                  <a:schemeClr val="tx1"/>
                </a:solidFill>
              </a:rPr>
              <a:t>( g1- group3) </a:t>
            </a:r>
            <a:endParaRPr lang="hi-IN" sz="20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8" y="1919514"/>
            <a:ext cx="4824361" cy="36575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1F577-7E55-4B7B-BBD2-DB4270687342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327BC-F474-AFBA-F7F9-C8593E424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42" y="1919514"/>
            <a:ext cx="5161869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44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Microsoft Office PowerPoint</Application>
  <PresentationFormat>Widescreen</PresentationFormat>
  <Paragraphs>97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Calibri Light</vt:lpstr>
      <vt:lpstr>Century Gothic</vt:lpstr>
      <vt:lpstr>Wingdings 3</vt:lpstr>
      <vt:lpstr>Office Theme</vt:lpstr>
      <vt:lpstr>Wisp</vt:lpstr>
      <vt:lpstr>PowerPoint Presentation</vt:lpstr>
      <vt:lpstr>Fixed Asset project</vt:lpstr>
      <vt:lpstr>PowerPoint Presentation</vt:lpstr>
      <vt:lpstr>PowerPoint Presentation</vt:lpstr>
      <vt:lpstr>click  on setup – financial – flexfields– key - values</vt:lpstr>
      <vt:lpstr>1.creating account  Fill in application (general ledger), title ( accounting flix field), segment ( account), then press find</vt:lpstr>
      <vt:lpstr>- In order to create aacounts we have to Enter values and accounts as       shown, then press value, hierarchy &amp; qualifiers</vt:lpstr>
      <vt:lpstr>PowerPoint Presentation</vt:lpstr>
      <vt:lpstr>creating department  enter in segment (department) and press find  enter values and description ( g1- group3) </vt:lpstr>
      <vt:lpstr>PowerPoint Presentation</vt:lpstr>
      <vt:lpstr>- we have to create the major category Fill in application (assets), title (category flix field), segment (major category)</vt:lpstr>
      <vt:lpstr>Now: we will enter the major category</vt:lpstr>
      <vt:lpstr> to Create minor category we have to choose one of our major category in the independent value as shown</vt:lpstr>
      <vt:lpstr>Minor Category for Cars  (Nissan , Isuzu , Chevrolet, Toyota)</vt:lpstr>
      <vt:lpstr>PowerPoint Presentation</vt:lpstr>
      <vt:lpstr>PowerPoint Presentation</vt:lpstr>
      <vt:lpstr>PowerPoint Presentation</vt:lpstr>
      <vt:lpstr>3. Location values  for creating location click setup – financial – flix field – key - values</vt:lpstr>
      <vt:lpstr>PowerPoint Presentation</vt:lpstr>
      <vt:lpstr>Enter country as USA G1, Enter state as G1 state </vt:lpstr>
      <vt:lpstr> Enter building as 11- G1 Building</vt:lpstr>
      <vt:lpstr>PowerPoint Presentation</vt:lpstr>
      <vt:lpstr>PowerPoint Presentation</vt:lpstr>
      <vt:lpstr>PowerPoint Presentation</vt:lpstr>
      <vt:lpstr>PowerPoint Presentation</vt:lpstr>
      <vt:lpstr>7. Prorate convention Prorate conventions is used to determine the month’s depreciation     </vt:lpstr>
      <vt:lpstr>8. Location compination Click setup – asset system - location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Enas magdy Ali omara</dc:creator>
  <cp:lastModifiedBy>Enas magdy Ali omara</cp:lastModifiedBy>
  <cp:revision>1</cp:revision>
  <dcterms:created xsi:type="dcterms:W3CDTF">2025-04-13T15:38:57Z</dcterms:created>
  <dcterms:modified xsi:type="dcterms:W3CDTF">2025-04-13T15:39:19Z</dcterms:modified>
</cp:coreProperties>
</file>